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7db8af6438_1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7db8af6438_1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7db8af6438_1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7db8af6438_1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7db8af6438_1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7db8af6438_1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7db8af6438_1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7db8af6438_1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7db8af6438_1_2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7db8af6438_1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7db8af6438_1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27db8af6438_1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7db8af6438_1_3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7db8af6438_1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7db8af6438_1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7db8af6438_1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27db8af6438_1_4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27db8af6438_1_4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7db8af6438_1_5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27db8af6438_1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20c1b67e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820c1b67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27db8af6438_1_7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27db8af6438_1_7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27db8af6438_1_5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27db8af6438_1_5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27db8af6438_1_6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27db8af6438_1_6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27db8af6438_1_7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27db8af6438_1_7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27db8af6438_1_7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27db8af6438_1_7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27db8af6438_1_8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0" name="Google Shape;470;g27db8af6438_1_8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27db8af6438_1_8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27db8af6438_1_8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27db8af6438_1_8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27db8af6438_1_8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g27db8af6438_1_8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1" name="Google Shape;501;g27db8af6438_1_8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27db8af6438_1_8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27db8af6438_1_8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db8af6438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7db8af6438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27db8af6438_1_8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27db8af6438_1_8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27db8af6438_1_8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27db8af6438_1_8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27db8af6438_1_9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27db8af6438_1_9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28045946f4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Google Shape;541;g28045946f4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8045946f4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28045946f4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28045946f4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0" name="Google Shape;560;g28045946f4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28045946f4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28045946f4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7db8af6438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27db8af6438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db8af6438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db8af6438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7db8af6438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7db8af6438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7db8af6438_1_6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7db8af6438_1_6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7db8af6438_1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7db8af6438_1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db8af6438_1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db8af6438_1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7db8af6438_1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7db8af6438_1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5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Relationship Id="rId4" Type="http://schemas.openxmlformats.org/officeDocument/2006/relationships/image" Target="../media/image4.jpg"/><Relationship Id="rId5" Type="http://schemas.openxmlformats.org/officeDocument/2006/relationships/image" Target="../media/image1.jpg"/><Relationship Id="rId6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1.jpg"/><Relationship Id="rId7" Type="http://schemas.openxmlformats.org/officeDocument/2006/relationships/image" Target="../media/image1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12.jpg"/><Relationship Id="rId6" Type="http://schemas.openxmlformats.org/officeDocument/2006/relationships/image" Target="../media/image4.jpg"/><Relationship Id="rId7" Type="http://schemas.openxmlformats.org/officeDocument/2006/relationships/image" Target="../media/image1.jpg"/><Relationship Id="rId8" Type="http://schemas.openxmlformats.org/officeDocument/2006/relationships/image" Target="../media/image6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9" Type="http://schemas.openxmlformats.org/officeDocument/2006/relationships/image" Target="../media/image5.jpg"/><Relationship Id="rId5" Type="http://schemas.openxmlformats.org/officeDocument/2006/relationships/image" Target="../media/image12.jpg"/><Relationship Id="rId6" Type="http://schemas.openxmlformats.org/officeDocument/2006/relationships/image" Target="../media/image6.jpg"/><Relationship Id="rId7" Type="http://schemas.openxmlformats.org/officeDocument/2006/relationships/image" Target="../media/image4.jpg"/><Relationship Id="rId8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0" Type="http://schemas.openxmlformats.org/officeDocument/2006/relationships/image" Target="../media/image8.jpg"/><Relationship Id="rId9" Type="http://schemas.openxmlformats.org/officeDocument/2006/relationships/image" Target="../media/image1.jpg"/><Relationship Id="rId5" Type="http://schemas.openxmlformats.org/officeDocument/2006/relationships/image" Target="../media/image12.jpg"/><Relationship Id="rId6" Type="http://schemas.openxmlformats.org/officeDocument/2006/relationships/image" Target="../media/image6.jpg"/><Relationship Id="rId7" Type="http://schemas.openxmlformats.org/officeDocument/2006/relationships/image" Target="../media/image5.jpg"/><Relationship Id="rId8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1" Type="http://schemas.openxmlformats.org/officeDocument/2006/relationships/image" Target="../media/image7.jpg"/><Relationship Id="rId10" Type="http://schemas.openxmlformats.org/officeDocument/2006/relationships/image" Target="../media/image8.jpg"/><Relationship Id="rId9" Type="http://schemas.openxmlformats.org/officeDocument/2006/relationships/image" Target="../media/image1.jpg"/><Relationship Id="rId5" Type="http://schemas.openxmlformats.org/officeDocument/2006/relationships/image" Target="../media/image12.jpg"/><Relationship Id="rId6" Type="http://schemas.openxmlformats.org/officeDocument/2006/relationships/image" Target="../media/image6.jpg"/><Relationship Id="rId7" Type="http://schemas.openxmlformats.org/officeDocument/2006/relationships/image" Target="../media/image5.jpg"/><Relationship Id="rId8" Type="http://schemas.openxmlformats.org/officeDocument/2006/relationships/image" Target="../media/image4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1" Type="http://schemas.openxmlformats.org/officeDocument/2006/relationships/image" Target="../media/image8.jpg"/><Relationship Id="rId10" Type="http://schemas.openxmlformats.org/officeDocument/2006/relationships/image" Target="../media/image1.jpg"/><Relationship Id="rId12" Type="http://schemas.openxmlformats.org/officeDocument/2006/relationships/image" Target="../media/image9.jpg"/><Relationship Id="rId9" Type="http://schemas.openxmlformats.org/officeDocument/2006/relationships/image" Target="../media/image4.jpg"/><Relationship Id="rId5" Type="http://schemas.openxmlformats.org/officeDocument/2006/relationships/image" Target="../media/image12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8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Relationship Id="rId4" Type="http://schemas.openxmlformats.org/officeDocument/2006/relationships/image" Target="../media/image9.jpg"/><Relationship Id="rId11" Type="http://schemas.openxmlformats.org/officeDocument/2006/relationships/image" Target="../media/image1.jpg"/><Relationship Id="rId10" Type="http://schemas.openxmlformats.org/officeDocument/2006/relationships/image" Target="../media/image4.jpg"/><Relationship Id="rId12" Type="http://schemas.openxmlformats.org/officeDocument/2006/relationships/image" Target="../media/image8.jpg"/><Relationship Id="rId9" Type="http://schemas.openxmlformats.org/officeDocument/2006/relationships/image" Target="../media/image5.jpg"/><Relationship Id="rId5" Type="http://schemas.openxmlformats.org/officeDocument/2006/relationships/image" Target="../media/image3.jpg"/><Relationship Id="rId6" Type="http://schemas.openxmlformats.org/officeDocument/2006/relationships/image" Target="../media/image12.jp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.jpg"/><Relationship Id="rId10" Type="http://schemas.openxmlformats.org/officeDocument/2006/relationships/image" Target="../media/image4.jpg"/><Relationship Id="rId13" Type="http://schemas.openxmlformats.org/officeDocument/2006/relationships/image" Target="../media/image13.jpg"/><Relationship Id="rId1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jpg"/><Relationship Id="rId4" Type="http://schemas.openxmlformats.org/officeDocument/2006/relationships/image" Target="../media/image9.jpg"/><Relationship Id="rId9" Type="http://schemas.openxmlformats.org/officeDocument/2006/relationships/image" Target="../media/image5.jpg"/><Relationship Id="rId15" Type="http://schemas.openxmlformats.org/officeDocument/2006/relationships/image" Target="../media/image11.jpg"/><Relationship Id="rId14" Type="http://schemas.openxmlformats.org/officeDocument/2006/relationships/image" Target="../media/image10.jpg"/><Relationship Id="rId5" Type="http://schemas.openxmlformats.org/officeDocument/2006/relationships/image" Target="../media/image3.jpg"/><Relationship Id="rId6" Type="http://schemas.openxmlformats.org/officeDocument/2006/relationships/image" Target="../media/image12.jp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4.jp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AI, chatbots, og mere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10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Luís Cruz-Filipe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l</a:t>
            </a:r>
            <a:r>
              <a:rPr lang="en" sz="1400"/>
              <a:t>ektor og uddannelsesleder, datalogi og kunstig intelligens</a:t>
            </a:r>
            <a:endParaRPr sz="1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</a:t>
            </a:r>
            <a:r>
              <a:rPr lang="en" sz="1400"/>
              <a:t>nstitut for matematik og datalogi, syddansk universitet</a:t>
            </a:r>
            <a:endParaRPr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oogle Shape;139;p22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140" name="Google Shape;140;p22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22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42" name="Google Shape;142;p22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43" name="Google Shape;143;p22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144" name="Google Shape;144;p22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22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22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22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148" name="Google Shape;148;p22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149" name="Google Shape;149;p22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22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22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22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807" y="2042438"/>
            <a:ext cx="1212067" cy="1082656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/>
          <p:nvPr/>
        </p:nvSpPr>
        <p:spPr>
          <a:xfrm>
            <a:off x="4572000" y="11803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oogle Shape;159;p23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160" name="Google Shape;160;p23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" name="Google Shape;161;p23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62" name="Google Shape;162;p23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63" name="Google Shape;163;p23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164" name="Google Shape;164;p23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23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23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23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168" name="Google Shape;168;p23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169" name="Google Shape;169;p23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23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23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23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173" name="Google Shape;17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3"/>
          <p:cNvSpPr/>
          <p:nvPr/>
        </p:nvSpPr>
        <p:spPr>
          <a:xfrm>
            <a:off x="4572000" y="34039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5" name="Google Shape;17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3890" y="2092960"/>
            <a:ext cx="969022" cy="981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24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181" name="Google Shape;181;p24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2" name="Google Shape;182;p24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3" name="Google Shape;183;p24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84" name="Google Shape;184;p24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185" name="Google Shape;185;p24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4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4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24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189" name="Google Shape;189;p24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190" name="Google Shape;190;p24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24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4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24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194" name="Google Shape;19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66664" y="2111899"/>
            <a:ext cx="814358" cy="943773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4"/>
          <p:cNvSpPr/>
          <p:nvPr/>
        </p:nvSpPr>
        <p:spPr>
          <a:xfrm>
            <a:off x="4572000" y="34039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oogle Shape;202;p25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203" name="Google Shape;203;p25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4" name="Google Shape;204;p25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05" name="Google Shape;205;p25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06" name="Google Shape;206;p25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207" name="Google Shape;207;p25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25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211" name="Google Shape;211;p25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212" name="Google Shape;212;p25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25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5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216" name="Google Shape;21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16106" y="2001408"/>
            <a:ext cx="1117374" cy="1164724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5"/>
          <p:cNvSpPr/>
          <p:nvPr/>
        </p:nvSpPr>
        <p:spPr>
          <a:xfrm>
            <a:off x="4572000" y="11803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Google Shape;225;p26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226" name="Google Shape;226;p26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7" name="Google Shape;227;p26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28" name="Google Shape;228;p26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29" name="Google Shape;229;p26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230" name="Google Shape;230;p26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6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26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6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234" name="Google Shape;234;p26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235" name="Google Shape;235;p26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26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26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26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239" name="Google Shape;23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7973" y="1939874"/>
            <a:ext cx="1022682" cy="1287824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6"/>
          <p:cNvSpPr/>
          <p:nvPr/>
        </p:nvSpPr>
        <p:spPr>
          <a:xfrm>
            <a:off x="4572000" y="11803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27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250" name="Google Shape;250;p27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1" name="Google Shape;251;p27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52" name="Google Shape;252;p27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53" name="Google Shape;253;p27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254" name="Google Shape;254;p27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7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7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7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258" name="Google Shape;258;p27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259" name="Google Shape;259;p27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7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7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7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263" name="Google Shape;26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19639" y="1218315"/>
            <a:ext cx="447186" cy="56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26575" y="2266552"/>
            <a:ext cx="1104749" cy="634443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27"/>
          <p:cNvSpPr/>
          <p:nvPr/>
        </p:nvSpPr>
        <p:spPr>
          <a:xfrm>
            <a:off x="4572000" y="11803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oogle Shape;274;p28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275" name="Google Shape;275;p28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6" name="Google Shape;276;p28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77" name="Google Shape;277;p28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78" name="Google Shape;278;p28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279" name="Google Shape;279;p28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28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28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28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283" name="Google Shape;283;p28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284" name="Google Shape;284;p28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28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28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28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288" name="Google Shape;28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19639" y="1218315"/>
            <a:ext cx="447186" cy="56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76092" y="1994361"/>
            <a:ext cx="483072" cy="277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022535" y="2074013"/>
            <a:ext cx="814358" cy="1019528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28"/>
          <p:cNvSpPr/>
          <p:nvPr/>
        </p:nvSpPr>
        <p:spPr>
          <a:xfrm>
            <a:off x="4572000" y="34039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oogle Shape;300;p29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301" name="Google Shape;301;p29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2" name="Google Shape;302;p29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03" name="Google Shape;303;p29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04" name="Google Shape;304;p29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305" name="Google Shape;305;p29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9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29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9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309" name="Google Shape;309;p29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310" name="Google Shape;310;p29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29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9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29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314" name="Google Shape;31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19639" y="1218315"/>
            <a:ext cx="447186" cy="56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76092" y="1994361"/>
            <a:ext cx="483072" cy="277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15740" y="2736664"/>
            <a:ext cx="451086" cy="564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066916" y="2089792"/>
            <a:ext cx="826983" cy="987963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29"/>
          <p:cNvSpPr/>
          <p:nvPr/>
        </p:nvSpPr>
        <p:spPr>
          <a:xfrm>
            <a:off x="4572000" y="34039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oogle Shape;327;p30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328" name="Google Shape;328;p30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9" name="Google Shape;329;p30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30" name="Google Shape;330;p30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31" name="Google Shape;331;p30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332" name="Google Shape;332;p30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0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30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30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336" name="Google Shape;336;p30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337" name="Google Shape;337;p30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30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30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30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341" name="Google Shape;34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19639" y="1218315"/>
            <a:ext cx="447186" cy="56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76092" y="1994361"/>
            <a:ext cx="483072" cy="277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15740" y="2736664"/>
            <a:ext cx="451086" cy="564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591962" y="3437475"/>
            <a:ext cx="458079" cy="547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3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094124" y="1960385"/>
            <a:ext cx="852235" cy="1246791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30"/>
          <p:cNvSpPr/>
          <p:nvPr/>
        </p:nvSpPr>
        <p:spPr>
          <a:xfrm>
            <a:off x="4572000" y="34039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5" name="Google Shape;355;p31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356" name="Google Shape;356;p31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7" name="Google Shape;357;p31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58" name="Google Shape;358;p31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59" name="Google Shape;359;p31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360" name="Google Shape;360;p31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31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31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31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364" name="Google Shape;364;p31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365" name="Google Shape;365;p31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31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31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31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369" name="Google Shape;36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19639" y="1218315"/>
            <a:ext cx="447186" cy="56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76092" y="1994361"/>
            <a:ext cx="483072" cy="277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16528" y="3365794"/>
            <a:ext cx="472067" cy="690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815740" y="2736664"/>
            <a:ext cx="451086" cy="564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591962" y="3437475"/>
            <a:ext cx="458079" cy="547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72543" y="2013375"/>
            <a:ext cx="1382514" cy="1140798"/>
          </a:xfrm>
          <a:prstGeom prst="rect">
            <a:avLst/>
          </a:prstGeom>
          <a:noFill/>
          <a:ln>
            <a:noFill/>
          </a:ln>
        </p:spPr>
      </p:pic>
      <p:sp>
        <p:nvSpPr>
          <p:cNvPr id="379" name="Google Shape;379;p31"/>
          <p:cNvSpPr/>
          <p:nvPr/>
        </p:nvSpPr>
        <p:spPr>
          <a:xfrm>
            <a:off x="4572000" y="1180375"/>
            <a:ext cx="830400" cy="583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0" y="1371150"/>
            <a:ext cx="91440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Hvad er AI?</a:t>
            </a:r>
            <a:endParaRPr sz="9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(og hvorfor en ny uddannelse?)</a:t>
            </a:r>
            <a:endParaRPr sz="4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32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385" name="Google Shape;385;p32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6" name="Google Shape;386;p32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87" name="Google Shape;387;p32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88" name="Google Shape;388;p32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389" name="Google Shape;389;p32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32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393" name="Google Shape;393;p32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394" name="Google Shape;394;p32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2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2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2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398" name="Google Shape;39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48861" y="1883655"/>
            <a:ext cx="604529" cy="498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19639" y="1218315"/>
            <a:ext cx="447186" cy="56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76092" y="1994361"/>
            <a:ext cx="483072" cy="277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16528" y="3365794"/>
            <a:ext cx="472067" cy="690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3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815740" y="2736664"/>
            <a:ext cx="451086" cy="564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3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3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3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591962" y="3437475"/>
            <a:ext cx="458079" cy="547249"/>
          </a:xfrm>
          <a:prstGeom prst="rect">
            <a:avLst/>
          </a:prstGeom>
          <a:noFill/>
          <a:ln>
            <a:noFill/>
          </a:ln>
        </p:spPr>
      </p:pic>
      <p:sp>
        <p:nvSpPr>
          <p:cNvPr id="408" name="Google Shape;408;p32"/>
          <p:cNvSpPr txBox="1"/>
          <p:nvPr/>
        </p:nvSpPr>
        <p:spPr>
          <a:xfrm>
            <a:off x="3048000" y="909450"/>
            <a:ext cx="891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3"/>
          <p:cNvSpPr txBox="1"/>
          <p:nvPr/>
        </p:nvSpPr>
        <p:spPr>
          <a:xfrm>
            <a:off x="291150" y="1001700"/>
            <a:ext cx="8561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800"/>
              <a:t>Træning overstået!</a:t>
            </a:r>
            <a:endParaRPr sz="7800"/>
          </a:p>
        </p:txBody>
      </p:sp>
      <p:sp>
        <p:nvSpPr>
          <p:cNvPr id="414" name="Google Shape;414;p33"/>
          <p:cNvSpPr txBox="1"/>
          <p:nvPr/>
        </p:nvSpPr>
        <p:spPr>
          <a:xfrm>
            <a:off x="291150" y="3080400"/>
            <a:ext cx="8561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/>
              <a:t>Har du lært den rigtige regel?</a:t>
            </a:r>
            <a:endParaRPr i="1" sz="5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oogle Shape;419;p34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420" name="Google Shape;420;p34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1" name="Google Shape;421;p34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22" name="Google Shape;422;p34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423" name="Google Shape;423;p34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424" name="Google Shape;424;p34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34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4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34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428" name="Google Shape;428;p34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429" name="Google Shape;429;p34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34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34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34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  <p:pic>
        <p:nvPicPr>
          <p:cNvPr id="433" name="Google Shape;43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2625" y="1263168"/>
            <a:ext cx="529999" cy="473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48861" y="1883655"/>
            <a:ext cx="604529" cy="498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06833" y="1245227"/>
            <a:ext cx="488593" cy="509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19639" y="1218315"/>
            <a:ext cx="447186" cy="56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76092" y="1994361"/>
            <a:ext cx="483072" cy="277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16528" y="3365794"/>
            <a:ext cx="472067" cy="690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815740" y="2736664"/>
            <a:ext cx="451086" cy="564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227012" y="2757650"/>
            <a:ext cx="451086" cy="52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552626" y="2710788"/>
            <a:ext cx="536757" cy="543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3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591962" y="3437475"/>
            <a:ext cx="458079" cy="547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3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46800" y="3398395"/>
            <a:ext cx="830399" cy="625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3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404470" y="2674799"/>
            <a:ext cx="515058" cy="688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3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737526" y="3363357"/>
            <a:ext cx="611412" cy="695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3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517455" y="3437475"/>
            <a:ext cx="1496145" cy="1126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3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01532" y="1963535"/>
            <a:ext cx="927989" cy="1240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3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14722" y="630546"/>
            <a:ext cx="1101592" cy="1253104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p34"/>
          <p:cNvSpPr txBox="1"/>
          <p:nvPr/>
        </p:nvSpPr>
        <p:spPr>
          <a:xfrm>
            <a:off x="3048000" y="909450"/>
            <a:ext cx="891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?</a:t>
            </a:r>
            <a:endParaRPr sz="9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5"/>
          <p:cNvSpPr/>
          <p:nvPr/>
        </p:nvSpPr>
        <p:spPr>
          <a:xfrm>
            <a:off x="230475" y="2546975"/>
            <a:ext cx="4517316" cy="2596536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35"/>
          <p:cNvSpPr/>
          <p:nvPr/>
        </p:nvSpPr>
        <p:spPr>
          <a:xfrm>
            <a:off x="4799600" y="1144700"/>
            <a:ext cx="4344408" cy="3998808"/>
          </a:xfrm>
          <a:prstGeom prst="cloud">
            <a:avLst/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35"/>
          <p:cNvSpPr/>
          <p:nvPr/>
        </p:nvSpPr>
        <p:spPr>
          <a:xfrm>
            <a:off x="0" y="0"/>
            <a:ext cx="5266296" cy="2491128"/>
          </a:xfrm>
          <a:prstGeom prst="cloud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35"/>
          <p:cNvSpPr txBox="1"/>
          <p:nvPr>
            <p:ph type="title"/>
          </p:nvPr>
        </p:nvSpPr>
        <p:spPr>
          <a:xfrm>
            <a:off x="1896200" y="231850"/>
            <a:ext cx="201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Udfordringer</a:t>
            </a:r>
            <a:endParaRPr/>
          </a:p>
        </p:txBody>
      </p:sp>
      <p:sp>
        <p:nvSpPr>
          <p:cNvPr id="458" name="Google Shape;458;p35"/>
          <p:cNvSpPr txBox="1"/>
          <p:nvPr>
            <p:ph idx="1" type="body"/>
          </p:nvPr>
        </p:nvSpPr>
        <p:spPr>
          <a:xfrm>
            <a:off x="549288" y="731900"/>
            <a:ext cx="4260300" cy="14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/>
              <a:t>Vi kan ikke styre, om programmet lærer det rigtige – eller endda få at vide, hvad det har lært!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rPr lang="en"/>
              <a:t>Kan vi så stole på det?</a:t>
            </a:r>
            <a:endParaRPr/>
          </a:p>
        </p:txBody>
      </p:sp>
      <p:sp>
        <p:nvSpPr>
          <p:cNvPr id="459" name="Google Shape;459;p35"/>
          <p:cNvSpPr txBox="1"/>
          <p:nvPr/>
        </p:nvSpPr>
        <p:spPr>
          <a:xfrm>
            <a:off x="786900" y="2840800"/>
            <a:ext cx="3785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Etiske/juridiske spørgsmål</a:t>
            </a:r>
            <a:endParaRPr sz="1800"/>
          </a:p>
        </p:txBody>
      </p:sp>
      <p:sp>
        <p:nvSpPr>
          <p:cNvPr id="460" name="Google Shape;460;p35"/>
          <p:cNvSpPr txBox="1"/>
          <p:nvPr>
            <p:ph idx="1" type="body"/>
          </p:nvPr>
        </p:nvSpPr>
        <p:spPr>
          <a:xfrm>
            <a:off x="311700" y="3452475"/>
            <a:ext cx="4260300" cy="125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Hvad kan vi bruge programmet til?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Hvordan kan vi udnytte dets viden?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Hvem har ansvar for resultater?</a:t>
            </a:r>
            <a:endParaRPr/>
          </a:p>
        </p:txBody>
      </p:sp>
      <p:sp>
        <p:nvSpPr>
          <p:cNvPr id="461" name="Google Shape;461;p35"/>
          <p:cNvSpPr txBox="1"/>
          <p:nvPr/>
        </p:nvSpPr>
        <p:spPr>
          <a:xfrm>
            <a:off x="7409725" y="1577363"/>
            <a:ext cx="841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Bias</a:t>
            </a:r>
            <a:endParaRPr sz="1800"/>
          </a:p>
        </p:txBody>
      </p:sp>
      <p:sp>
        <p:nvSpPr>
          <p:cNvPr id="462" name="Google Shape;462;p35"/>
          <p:cNvSpPr txBox="1"/>
          <p:nvPr>
            <p:ph idx="1" type="body"/>
          </p:nvPr>
        </p:nvSpPr>
        <p:spPr>
          <a:xfrm>
            <a:off x="5185675" y="2086800"/>
            <a:ext cx="3733500" cy="22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Programmer kan kun blive så gode, som de eksempler, de trænes på — og meget værre.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Træningsdata kan indeholde ukendte relationer, som leder til uønskede adfærd.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6"/>
          <p:cNvSpPr txBox="1"/>
          <p:nvPr/>
        </p:nvSpPr>
        <p:spPr>
          <a:xfrm>
            <a:off x="843000" y="1779000"/>
            <a:ext cx="7458000" cy="15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/>
              <a:t>MyChatBot.dk</a:t>
            </a:r>
            <a:endParaRPr sz="91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37"/>
          <p:cNvSpPr txBox="1"/>
          <p:nvPr/>
        </p:nvSpPr>
        <p:spPr>
          <a:xfrm>
            <a:off x="283550" y="170550"/>
            <a:ext cx="42885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💙👻👮💣•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</a:t>
            </a:r>
            <a:r>
              <a:rPr lang="en" sz="3000"/>
              <a:t>☝💀</a:t>
            </a:r>
            <a:r>
              <a:rPr lang="en" sz="3000">
                <a:solidFill>
                  <a:schemeClr val="dk1"/>
                </a:solidFill>
              </a:rPr>
              <a:t>💢💚</a:t>
            </a:r>
            <a:r>
              <a:rPr lang="en" sz="3000"/>
              <a:t>💭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😡</a:t>
            </a:r>
            <a:r>
              <a:rPr lang="en" sz="3000">
                <a:solidFill>
                  <a:schemeClr val="dk1"/>
                </a:solidFill>
              </a:rPr>
              <a:t>👮☝💀💢💚</a:t>
            </a:r>
            <a:r>
              <a:rPr lang="en" sz="3000"/>
              <a:t>💥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👽</a:t>
            </a:r>
            <a:r>
              <a:rPr lang="en" sz="3000">
                <a:solidFill>
                  <a:schemeClr val="dk1"/>
                </a:solidFill>
              </a:rPr>
              <a:t>👀💚💥•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💤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/>
              <a:t>💋</a:t>
            </a:r>
            <a:r>
              <a:rPr lang="en" sz="3000">
                <a:solidFill>
                  <a:schemeClr val="dk1"/>
                </a:solidFill>
              </a:rPr>
              <a:t>💛</a:t>
            </a:r>
            <a:r>
              <a:rPr lang="en" sz="3000"/>
              <a:t>😺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💙👻👀💚💭•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💧</a:t>
            </a:r>
            <a:r>
              <a:rPr lang="en" sz="3000">
                <a:solidFill>
                  <a:schemeClr val="dk1"/>
                </a:solidFill>
              </a:rPr>
              <a:t>👮💋</a:t>
            </a:r>
            <a:r>
              <a:rPr lang="en" sz="3000"/>
              <a:t>💢</a:t>
            </a: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👌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/>
              <a:t>😓</a:t>
            </a:r>
            <a:r>
              <a:rPr lang="en" sz="3000">
                <a:solidFill>
                  <a:schemeClr val="dk1"/>
                </a:solidFill>
              </a:rPr>
              <a:t>💀💢💚💥•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💚</a:t>
            </a:r>
            <a:r>
              <a:rPr lang="en" sz="3000">
                <a:solidFill>
                  <a:schemeClr val="dk1"/>
                </a:solidFill>
              </a:rPr>
              <a:t>😡</a:t>
            </a:r>
            <a:r>
              <a:rPr lang="en" sz="3000"/>
              <a:t>🙌</a:t>
            </a:r>
            <a:r>
              <a:rPr lang="en" sz="3000">
                <a:solidFill>
                  <a:schemeClr val="dk1"/>
                </a:solidFill>
              </a:rPr>
              <a:t>👮💋•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💚💧</a:t>
            </a:r>
            <a:r>
              <a:rPr lang="en" sz="3000"/>
              <a:t>💜</a:t>
            </a:r>
            <a:r>
              <a:rPr lang="en" sz="3000">
                <a:solidFill>
                  <a:schemeClr val="dk1"/>
                </a:solidFill>
              </a:rPr>
              <a:t>💋💛😺•</a:t>
            </a:r>
            <a:endParaRPr sz="3000"/>
          </a:p>
        </p:txBody>
      </p:sp>
      <p:sp>
        <p:nvSpPr>
          <p:cNvPr id="473" name="Google Shape;473;p37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37"/>
          <p:cNvSpPr txBox="1"/>
          <p:nvPr/>
        </p:nvSpPr>
        <p:spPr>
          <a:xfrm>
            <a:off x="5215525" y="170550"/>
            <a:ext cx="32400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Mulige symboler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(tokens)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</a:t>
            </a:r>
            <a:r>
              <a:rPr lang="en" sz="3000">
                <a:solidFill>
                  <a:schemeClr val="dk1"/>
                </a:solidFill>
              </a:rPr>
              <a:t>💚💜💛</a:t>
            </a:r>
            <a:r>
              <a:rPr lang="en" sz="3000"/>
              <a:t>💣</a:t>
            </a:r>
            <a:r>
              <a:rPr lang="en" sz="3000">
                <a:solidFill>
                  <a:schemeClr val="dk1"/>
                </a:solidFill>
              </a:rPr>
              <a:t>💥</a:t>
            </a:r>
            <a:r>
              <a:rPr lang="en" sz="3000"/>
              <a:t>☝</a:t>
            </a:r>
            <a:r>
              <a:rPr lang="en" sz="3000">
                <a:solidFill>
                  <a:schemeClr val="dk1"/>
                </a:solidFill>
              </a:rPr>
              <a:t>👌🙌💋👀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😡😓👮</a:t>
            </a:r>
            <a:r>
              <a:rPr lang="en" sz="3000"/>
              <a:t>💀</a:t>
            </a:r>
            <a:r>
              <a:rPr lang="en" sz="3000">
                <a:solidFill>
                  <a:schemeClr val="dk1"/>
                </a:solidFill>
              </a:rPr>
              <a:t>👻👽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💢</a:t>
            </a:r>
            <a:r>
              <a:rPr lang="en" sz="3000"/>
              <a:t>💭💤😺💧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8"/>
          <p:cNvSpPr/>
          <p:nvPr/>
        </p:nvSpPr>
        <p:spPr>
          <a:xfrm>
            <a:off x="388475" y="258750"/>
            <a:ext cx="503700" cy="46260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38"/>
          <p:cNvSpPr txBox="1"/>
          <p:nvPr/>
        </p:nvSpPr>
        <p:spPr>
          <a:xfrm>
            <a:off x="283500" y="170550"/>
            <a:ext cx="42885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💙👻👮💣•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</a:t>
            </a:r>
            <a:r>
              <a:rPr lang="en" sz="3000"/>
              <a:t>☝💀</a:t>
            </a:r>
            <a:r>
              <a:rPr lang="en" sz="3000">
                <a:solidFill>
                  <a:schemeClr val="dk1"/>
                </a:solidFill>
              </a:rPr>
              <a:t>💢💚</a:t>
            </a:r>
            <a:r>
              <a:rPr lang="en" sz="3000"/>
              <a:t>💭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😡</a:t>
            </a:r>
            <a:r>
              <a:rPr lang="en" sz="3000">
                <a:solidFill>
                  <a:schemeClr val="dk1"/>
                </a:solidFill>
              </a:rPr>
              <a:t>👮☝💀💢💚</a:t>
            </a:r>
            <a:r>
              <a:rPr lang="en" sz="3000"/>
              <a:t>💥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👽</a:t>
            </a:r>
            <a:r>
              <a:rPr lang="en" sz="3000">
                <a:solidFill>
                  <a:schemeClr val="dk1"/>
                </a:solidFill>
              </a:rPr>
              <a:t>👀💚💥•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💤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/>
              <a:t>💋</a:t>
            </a:r>
            <a:r>
              <a:rPr lang="en" sz="3000">
                <a:solidFill>
                  <a:schemeClr val="dk1"/>
                </a:solidFill>
              </a:rPr>
              <a:t>💛</a:t>
            </a:r>
            <a:r>
              <a:rPr lang="en" sz="3000"/>
              <a:t>😺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💙👻👀💚💭•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💧</a:t>
            </a:r>
            <a:r>
              <a:rPr lang="en" sz="3000">
                <a:solidFill>
                  <a:schemeClr val="dk1"/>
                </a:solidFill>
              </a:rPr>
              <a:t>👮💋</a:t>
            </a:r>
            <a:r>
              <a:rPr lang="en" sz="3000"/>
              <a:t>💢</a:t>
            </a: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👌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/>
              <a:t>😓</a:t>
            </a:r>
            <a:r>
              <a:rPr lang="en" sz="3000">
                <a:solidFill>
                  <a:schemeClr val="dk1"/>
                </a:solidFill>
              </a:rPr>
              <a:t>💀💢💚💥•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💚</a:t>
            </a:r>
            <a:r>
              <a:rPr lang="en" sz="3000">
                <a:solidFill>
                  <a:schemeClr val="dk1"/>
                </a:solidFill>
              </a:rPr>
              <a:t>😡</a:t>
            </a:r>
            <a:r>
              <a:rPr lang="en" sz="3000"/>
              <a:t>🙌</a:t>
            </a:r>
            <a:r>
              <a:rPr lang="en" sz="3000">
                <a:solidFill>
                  <a:schemeClr val="dk1"/>
                </a:solidFill>
              </a:rPr>
              <a:t>👮💋•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💚💧</a:t>
            </a:r>
            <a:r>
              <a:rPr lang="en" sz="3000"/>
              <a:t>💜</a:t>
            </a:r>
            <a:r>
              <a:rPr lang="en" sz="3000">
                <a:solidFill>
                  <a:schemeClr val="dk1"/>
                </a:solidFill>
              </a:rPr>
              <a:t>💋💛😺•</a:t>
            </a:r>
            <a:endParaRPr sz="3000"/>
          </a:p>
        </p:txBody>
      </p:sp>
      <p:sp>
        <p:nvSpPr>
          <p:cNvPr id="481" name="Google Shape;481;p38"/>
          <p:cNvSpPr txBox="1"/>
          <p:nvPr/>
        </p:nvSpPr>
        <p:spPr>
          <a:xfrm>
            <a:off x="5215525" y="170550"/>
            <a:ext cx="32400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Mulige startsymboler: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482" name="Google Shape;482;p38"/>
          <p:cNvSpPr txBox="1"/>
          <p:nvPr/>
        </p:nvSpPr>
        <p:spPr>
          <a:xfrm>
            <a:off x="5827400" y="1555950"/>
            <a:ext cx="2541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 6/10 gange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 4/10 gange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483" name="Google Shape;483;p38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39"/>
          <p:cNvSpPr/>
          <p:nvPr/>
        </p:nvSpPr>
        <p:spPr>
          <a:xfrm>
            <a:off x="381300" y="244600"/>
            <a:ext cx="10215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39"/>
          <p:cNvSpPr/>
          <p:nvPr/>
        </p:nvSpPr>
        <p:spPr>
          <a:xfrm>
            <a:off x="2735175" y="2993850"/>
            <a:ext cx="8691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39"/>
          <p:cNvSpPr/>
          <p:nvPr/>
        </p:nvSpPr>
        <p:spPr>
          <a:xfrm>
            <a:off x="381300" y="718050"/>
            <a:ext cx="10215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39"/>
          <p:cNvSpPr/>
          <p:nvPr/>
        </p:nvSpPr>
        <p:spPr>
          <a:xfrm>
            <a:off x="381300" y="1171450"/>
            <a:ext cx="10215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39"/>
          <p:cNvSpPr/>
          <p:nvPr/>
        </p:nvSpPr>
        <p:spPr>
          <a:xfrm>
            <a:off x="381300" y="1646350"/>
            <a:ext cx="10215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39"/>
          <p:cNvSpPr/>
          <p:nvPr/>
        </p:nvSpPr>
        <p:spPr>
          <a:xfrm>
            <a:off x="381300" y="2518950"/>
            <a:ext cx="10215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39"/>
          <p:cNvSpPr/>
          <p:nvPr/>
        </p:nvSpPr>
        <p:spPr>
          <a:xfrm>
            <a:off x="381300" y="3454000"/>
            <a:ext cx="10215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39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39"/>
          <p:cNvSpPr txBox="1"/>
          <p:nvPr/>
        </p:nvSpPr>
        <p:spPr>
          <a:xfrm>
            <a:off x="5215525" y="1555800"/>
            <a:ext cx="3741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👻 4/7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😡 1/7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👽 1/7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👌  1/7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497" name="Google Shape;497;p39"/>
          <p:cNvSpPr txBox="1"/>
          <p:nvPr/>
        </p:nvSpPr>
        <p:spPr>
          <a:xfrm>
            <a:off x="5215525" y="170550"/>
            <a:ext cx="37413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Hvad kommer efter?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498" name="Google Shape;498;p39"/>
          <p:cNvSpPr txBox="1"/>
          <p:nvPr/>
        </p:nvSpPr>
        <p:spPr>
          <a:xfrm>
            <a:off x="283550" y="170550"/>
            <a:ext cx="42885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💙👻👮💣•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</a:t>
            </a:r>
            <a:r>
              <a:rPr lang="en" sz="3000"/>
              <a:t>☝💀</a:t>
            </a:r>
            <a:r>
              <a:rPr lang="en" sz="3000">
                <a:solidFill>
                  <a:schemeClr val="dk1"/>
                </a:solidFill>
              </a:rPr>
              <a:t>💢💚</a:t>
            </a:r>
            <a:r>
              <a:rPr lang="en" sz="3000"/>
              <a:t>💭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😡</a:t>
            </a:r>
            <a:r>
              <a:rPr lang="en" sz="3000">
                <a:solidFill>
                  <a:schemeClr val="dk1"/>
                </a:solidFill>
              </a:rPr>
              <a:t>👮☝💀💢💚</a:t>
            </a:r>
            <a:r>
              <a:rPr lang="en" sz="3000"/>
              <a:t>💥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👽</a:t>
            </a:r>
            <a:r>
              <a:rPr lang="en" sz="3000">
                <a:solidFill>
                  <a:schemeClr val="dk1"/>
                </a:solidFill>
              </a:rPr>
              <a:t>👀💚💥•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💤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/>
              <a:t>💋</a:t>
            </a:r>
            <a:r>
              <a:rPr lang="en" sz="3000">
                <a:solidFill>
                  <a:schemeClr val="dk1"/>
                </a:solidFill>
              </a:rPr>
              <a:t>💛</a:t>
            </a:r>
            <a:r>
              <a:rPr lang="en" sz="3000"/>
              <a:t>😺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💙👻👀💚💭•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💧</a:t>
            </a:r>
            <a:r>
              <a:rPr lang="en" sz="3000">
                <a:solidFill>
                  <a:schemeClr val="dk1"/>
                </a:solidFill>
              </a:rPr>
              <a:t>👮💋</a:t>
            </a:r>
            <a:r>
              <a:rPr lang="en" sz="3000"/>
              <a:t>💢</a:t>
            </a: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👌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/>
              <a:t>😓</a:t>
            </a:r>
            <a:r>
              <a:rPr lang="en" sz="3000">
                <a:solidFill>
                  <a:schemeClr val="dk1"/>
                </a:solidFill>
              </a:rPr>
              <a:t>💀💢💚💥•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💚</a:t>
            </a:r>
            <a:r>
              <a:rPr lang="en" sz="3000">
                <a:solidFill>
                  <a:schemeClr val="dk1"/>
                </a:solidFill>
              </a:rPr>
              <a:t>😡</a:t>
            </a:r>
            <a:r>
              <a:rPr lang="en" sz="3000"/>
              <a:t>🙌</a:t>
            </a:r>
            <a:r>
              <a:rPr lang="en" sz="3000">
                <a:solidFill>
                  <a:schemeClr val="dk1"/>
                </a:solidFill>
              </a:rPr>
              <a:t>👮💋•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💚💧</a:t>
            </a:r>
            <a:r>
              <a:rPr lang="en" sz="3000"/>
              <a:t>💜</a:t>
            </a:r>
            <a:r>
              <a:rPr lang="en" sz="3000">
                <a:solidFill>
                  <a:schemeClr val="dk1"/>
                </a:solidFill>
              </a:rPr>
              <a:t>💋💛😺•</a:t>
            </a:r>
            <a:endParaRPr sz="3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40"/>
          <p:cNvSpPr/>
          <p:nvPr/>
        </p:nvSpPr>
        <p:spPr>
          <a:xfrm>
            <a:off x="909225" y="256350"/>
            <a:ext cx="9252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40"/>
          <p:cNvSpPr/>
          <p:nvPr/>
        </p:nvSpPr>
        <p:spPr>
          <a:xfrm>
            <a:off x="909225" y="719500"/>
            <a:ext cx="9252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40"/>
          <p:cNvSpPr/>
          <p:nvPr/>
        </p:nvSpPr>
        <p:spPr>
          <a:xfrm>
            <a:off x="909225" y="2542900"/>
            <a:ext cx="1021500" cy="474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40"/>
          <p:cNvSpPr/>
          <p:nvPr/>
        </p:nvSpPr>
        <p:spPr>
          <a:xfrm>
            <a:off x="909225" y="3467650"/>
            <a:ext cx="1021500" cy="440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40"/>
          <p:cNvSpPr txBox="1"/>
          <p:nvPr/>
        </p:nvSpPr>
        <p:spPr>
          <a:xfrm>
            <a:off x="283550" y="170550"/>
            <a:ext cx="42885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💙👻👮💣•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</a:t>
            </a:r>
            <a:r>
              <a:rPr lang="en" sz="3000"/>
              <a:t>☝💀</a:t>
            </a:r>
            <a:r>
              <a:rPr lang="en" sz="3000">
                <a:solidFill>
                  <a:schemeClr val="dk1"/>
                </a:solidFill>
              </a:rPr>
              <a:t>💢💚</a:t>
            </a:r>
            <a:r>
              <a:rPr lang="en" sz="3000"/>
              <a:t>💭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😡</a:t>
            </a:r>
            <a:r>
              <a:rPr lang="en" sz="3000">
                <a:solidFill>
                  <a:schemeClr val="dk1"/>
                </a:solidFill>
              </a:rPr>
              <a:t>👮☝💀💢💚</a:t>
            </a:r>
            <a:r>
              <a:rPr lang="en" sz="3000"/>
              <a:t>💥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👽</a:t>
            </a:r>
            <a:r>
              <a:rPr lang="en" sz="3000">
                <a:solidFill>
                  <a:schemeClr val="dk1"/>
                </a:solidFill>
              </a:rPr>
              <a:t>👀💚💥•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💤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/>
              <a:t>💋</a:t>
            </a:r>
            <a:r>
              <a:rPr lang="en" sz="3000">
                <a:solidFill>
                  <a:schemeClr val="dk1"/>
                </a:solidFill>
              </a:rPr>
              <a:t>💛</a:t>
            </a:r>
            <a:r>
              <a:rPr lang="en" sz="3000"/>
              <a:t>😺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💙👻👀💚💭•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💧</a:t>
            </a:r>
            <a:r>
              <a:rPr lang="en" sz="3000">
                <a:solidFill>
                  <a:schemeClr val="dk1"/>
                </a:solidFill>
              </a:rPr>
              <a:t>👮💋</a:t>
            </a:r>
            <a:r>
              <a:rPr lang="en" sz="3000"/>
              <a:t>💢</a:t>
            </a: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👌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/>
              <a:t>😓</a:t>
            </a:r>
            <a:r>
              <a:rPr lang="en" sz="3000">
                <a:solidFill>
                  <a:schemeClr val="dk1"/>
                </a:solidFill>
              </a:rPr>
              <a:t>💀💢💚💥•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💚</a:t>
            </a:r>
            <a:r>
              <a:rPr lang="en" sz="3000">
                <a:solidFill>
                  <a:schemeClr val="dk1"/>
                </a:solidFill>
              </a:rPr>
              <a:t>😡</a:t>
            </a:r>
            <a:r>
              <a:rPr lang="en" sz="3000"/>
              <a:t>🙌</a:t>
            </a:r>
            <a:r>
              <a:rPr lang="en" sz="3000">
                <a:solidFill>
                  <a:schemeClr val="dk1"/>
                </a:solidFill>
              </a:rPr>
              <a:t>👮💋•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💚💧</a:t>
            </a:r>
            <a:r>
              <a:rPr lang="en" sz="3000"/>
              <a:t>💜</a:t>
            </a:r>
            <a:r>
              <a:rPr lang="en" sz="3000">
                <a:solidFill>
                  <a:schemeClr val="dk1"/>
                </a:solidFill>
              </a:rPr>
              <a:t>💋💛😺•</a:t>
            </a:r>
            <a:endParaRPr sz="3000"/>
          </a:p>
        </p:txBody>
      </p:sp>
      <p:sp>
        <p:nvSpPr>
          <p:cNvPr id="508" name="Google Shape;508;p40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40"/>
          <p:cNvSpPr txBox="1"/>
          <p:nvPr/>
        </p:nvSpPr>
        <p:spPr>
          <a:xfrm>
            <a:off x="5215525" y="1131675"/>
            <a:ext cx="372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Hvad kommer efter?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👮  2/4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👀 1/4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😓 1/4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510" name="Google Shape;510;p40"/>
          <p:cNvSpPr txBox="1"/>
          <p:nvPr/>
        </p:nvSpPr>
        <p:spPr>
          <a:xfrm>
            <a:off x="5215525" y="170550"/>
            <a:ext cx="372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41"/>
          <p:cNvSpPr txBox="1"/>
          <p:nvPr/>
        </p:nvSpPr>
        <p:spPr>
          <a:xfrm>
            <a:off x="283550" y="170550"/>
            <a:ext cx="42885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💙👻</a:t>
            </a:r>
            <a:r>
              <a:rPr lang="en" sz="3000">
                <a:highlight>
                  <a:srgbClr val="CCCCCC"/>
                </a:highlight>
              </a:rPr>
              <a:t>👮💣</a:t>
            </a:r>
            <a:r>
              <a:rPr lang="en" sz="3000"/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👮</a:t>
            </a:r>
            <a:r>
              <a:rPr lang="en" sz="3000">
                <a:highlight>
                  <a:srgbClr val="CCCCCC"/>
                </a:highlight>
              </a:rPr>
              <a:t>☝</a:t>
            </a:r>
            <a:r>
              <a:rPr lang="en" sz="3000"/>
              <a:t>💀</a:t>
            </a:r>
            <a:r>
              <a:rPr lang="en" sz="3000">
                <a:solidFill>
                  <a:schemeClr val="dk1"/>
                </a:solidFill>
              </a:rPr>
              <a:t>💢💚</a:t>
            </a:r>
            <a:r>
              <a:rPr lang="en" sz="3000"/>
              <a:t>💭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😡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👮☝</a:t>
            </a:r>
            <a:r>
              <a:rPr lang="en" sz="3000">
                <a:solidFill>
                  <a:schemeClr val="dk1"/>
                </a:solidFill>
              </a:rPr>
              <a:t>💀💢💚</a:t>
            </a:r>
            <a:r>
              <a:rPr lang="en" sz="3000"/>
              <a:t>💥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👽</a:t>
            </a:r>
            <a:r>
              <a:rPr lang="en" sz="3000">
                <a:solidFill>
                  <a:schemeClr val="dk1"/>
                </a:solidFill>
              </a:rPr>
              <a:t>👀💚💥•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💤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👮</a:t>
            </a:r>
            <a:r>
              <a:rPr lang="en" sz="3000">
                <a:highlight>
                  <a:srgbClr val="CCCCCC"/>
                </a:highlight>
              </a:rPr>
              <a:t>💋</a:t>
            </a:r>
            <a:r>
              <a:rPr lang="en" sz="3000">
                <a:solidFill>
                  <a:schemeClr val="dk1"/>
                </a:solidFill>
              </a:rPr>
              <a:t>💛</a:t>
            </a:r>
            <a:r>
              <a:rPr lang="en" sz="3000"/>
              <a:t>😺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💙👻👀💚💭•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💧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👮💋</a:t>
            </a:r>
            <a:r>
              <a:rPr lang="en" sz="3000"/>
              <a:t>💢</a:t>
            </a: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👌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/>
              <a:t>😓</a:t>
            </a:r>
            <a:r>
              <a:rPr lang="en" sz="3000">
                <a:solidFill>
                  <a:schemeClr val="dk1"/>
                </a:solidFill>
              </a:rPr>
              <a:t>💀💢💚💥•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💚</a:t>
            </a:r>
            <a:r>
              <a:rPr lang="en" sz="3000">
                <a:solidFill>
                  <a:schemeClr val="dk1"/>
                </a:solidFill>
              </a:rPr>
              <a:t>😡</a:t>
            </a:r>
            <a:r>
              <a:rPr lang="en" sz="3000"/>
              <a:t>🙌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👮💋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💚💧</a:t>
            </a:r>
            <a:r>
              <a:rPr lang="en" sz="3000"/>
              <a:t>💜</a:t>
            </a:r>
            <a:r>
              <a:rPr lang="en" sz="3000">
                <a:solidFill>
                  <a:schemeClr val="dk1"/>
                </a:solidFill>
              </a:rPr>
              <a:t>💋💛😺•</a:t>
            </a:r>
            <a:endParaRPr sz="3000"/>
          </a:p>
        </p:txBody>
      </p:sp>
      <p:sp>
        <p:nvSpPr>
          <p:cNvPr id="516" name="Google Shape;516;p41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41"/>
          <p:cNvSpPr txBox="1"/>
          <p:nvPr/>
        </p:nvSpPr>
        <p:spPr>
          <a:xfrm>
            <a:off x="5215525" y="170550"/>
            <a:ext cx="32400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💋 3/6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☝   2/6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💣 1/6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Er dette AI? Et program, der…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4260300" cy="30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…spiller kryds og boller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…spiller skak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…kontrollerer stavning i en tekst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…kontrollerer grammatik i en tekst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…oversætter enkle ord mellem to sprog (ordbog)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…oversætter tekst mellem to sprog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…følger nogle faste regler til at diagnosticere sygdomme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4679975" y="1152475"/>
            <a:ext cx="4260300" cy="30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…lærer fra eksempler at diagnosticere sygdomme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…identificerer planter fra billeder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…tegner et billeder efter en beskrivelse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…styrer en robotplæneklipper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…styrer en selvkørende bil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…optimerer køreplaner for togene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…beregner ruter mellem to steder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42"/>
          <p:cNvSpPr txBox="1"/>
          <p:nvPr/>
        </p:nvSpPr>
        <p:spPr>
          <a:xfrm>
            <a:off x="283550" y="170550"/>
            <a:ext cx="42885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💙👻👮💣•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</a:t>
            </a:r>
            <a:r>
              <a:rPr lang="en" sz="3000"/>
              <a:t>☝💀</a:t>
            </a:r>
            <a:r>
              <a:rPr lang="en" sz="3000">
                <a:solidFill>
                  <a:schemeClr val="dk1"/>
                </a:solidFill>
              </a:rPr>
              <a:t>💢💚</a:t>
            </a:r>
            <a:r>
              <a:rPr lang="en" sz="3000"/>
              <a:t>💭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😡</a:t>
            </a:r>
            <a:r>
              <a:rPr lang="en" sz="3000">
                <a:solidFill>
                  <a:schemeClr val="dk1"/>
                </a:solidFill>
              </a:rPr>
              <a:t>👮☝💀💢💚</a:t>
            </a:r>
            <a:r>
              <a:rPr lang="en" sz="3000"/>
              <a:t>💥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👽</a:t>
            </a:r>
            <a:r>
              <a:rPr lang="en" sz="3000">
                <a:solidFill>
                  <a:schemeClr val="dk1"/>
                </a:solidFill>
              </a:rPr>
              <a:t>👀💚💥•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💤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>
                <a:highlight>
                  <a:srgbClr val="CCCCCC"/>
                </a:highlight>
              </a:rPr>
              <a:t>💋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💛</a:t>
            </a:r>
            <a:r>
              <a:rPr lang="en" sz="3000"/>
              <a:t>😺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💙👻👀💚💭•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💧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💋</a:t>
            </a:r>
            <a:r>
              <a:rPr lang="en" sz="3000">
                <a:highlight>
                  <a:srgbClr val="CCCCCC"/>
                </a:highlight>
              </a:rPr>
              <a:t>💢</a:t>
            </a: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👌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/>
              <a:t>😓</a:t>
            </a:r>
            <a:r>
              <a:rPr lang="en" sz="3000">
                <a:solidFill>
                  <a:schemeClr val="dk1"/>
                </a:solidFill>
              </a:rPr>
              <a:t>💀💢💚💥•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💚</a:t>
            </a:r>
            <a:r>
              <a:rPr lang="en" sz="3000">
                <a:solidFill>
                  <a:schemeClr val="dk1"/>
                </a:solidFill>
              </a:rPr>
              <a:t>😡</a:t>
            </a:r>
            <a:r>
              <a:rPr lang="en" sz="3000"/>
              <a:t>🙌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💋•</a:t>
            </a:r>
            <a:endParaRPr sz="3000">
              <a:highlight>
                <a:srgbClr val="CCCCCC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💚💧</a:t>
            </a:r>
            <a:r>
              <a:rPr lang="en" sz="3000"/>
              <a:t>💜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💋💛</a:t>
            </a:r>
            <a:r>
              <a:rPr lang="en" sz="3000">
                <a:solidFill>
                  <a:schemeClr val="dk1"/>
                </a:solidFill>
              </a:rPr>
              <a:t>😺•</a:t>
            </a:r>
            <a:endParaRPr sz="3000"/>
          </a:p>
        </p:txBody>
      </p:sp>
      <p:sp>
        <p:nvSpPr>
          <p:cNvPr id="523" name="Google Shape;523;p42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42"/>
          <p:cNvSpPr txBox="1"/>
          <p:nvPr/>
        </p:nvSpPr>
        <p:spPr>
          <a:xfrm>
            <a:off x="5215525" y="170550"/>
            <a:ext cx="32400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💙👻👮💋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💛 2/4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💢 1/4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  •   1/4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43"/>
          <p:cNvSpPr txBox="1"/>
          <p:nvPr/>
        </p:nvSpPr>
        <p:spPr>
          <a:xfrm>
            <a:off x="283550" y="170550"/>
            <a:ext cx="42885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💙👻👮💣•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</a:t>
            </a:r>
            <a:r>
              <a:rPr lang="en" sz="3000"/>
              <a:t>☝💀</a:t>
            </a:r>
            <a:r>
              <a:rPr lang="en" sz="3000">
                <a:solidFill>
                  <a:schemeClr val="dk1"/>
                </a:solidFill>
              </a:rPr>
              <a:t>💢💚</a:t>
            </a:r>
            <a:r>
              <a:rPr lang="en" sz="3000"/>
              <a:t>💭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😡</a:t>
            </a:r>
            <a:r>
              <a:rPr lang="en" sz="3000">
                <a:solidFill>
                  <a:schemeClr val="dk1"/>
                </a:solidFill>
              </a:rPr>
              <a:t>👮☝💀💢💚</a:t>
            </a:r>
            <a:r>
              <a:rPr lang="en" sz="3000"/>
              <a:t>💥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👽</a:t>
            </a:r>
            <a:r>
              <a:rPr lang="en" sz="3000">
                <a:solidFill>
                  <a:schemeClr val="dk1"/>
                </a:solidFill>
              </a:rPr>
              <a:t>👀💚💥•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💤</a:t>
            </a:r>
            <a:r>
              <a:rPr lang="en" sz="3000">
                <a:solidFill>
                  <a:schemeClr val="dk1"/>
                </a:solidFill>
              </a:rPr>
              <a:t>👮</a:t>
            </a:r>
            <a:r>
              <a:rPr lang="en" sz="3000"/>
              <a:t>💋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💛</a:t>
            </a:r>
            <a:r>
              <a:rPr lang="en" sz="3000">
                <a:highlight>
                  <a:srgbClr val="CCCCCC"/>
                </a:highlight>
              </a:rPr>
              <a:t>😺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•</a:t>
            </a:r>
            <a:endParaRPr sz="3000">
              <a:highlight>
                <a:srgbClr val="CCCCCC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💙👻👀💚💭•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</a:t>
            </a:r>
            <a:r>
              <a:rPr lang="en" sz="3000"/>
              <a:t>💧</a:t>
            </a:r>
            <a:r>
              <a:rPr lang="en" sz="3000">
                <a:solidFill>
                  <a:schemeClr val="dk1"/>
                </a:solidFill>
              </a:rPr>
              <a:t>👮💋</a:t>
            </a:r>
            <a:r>
              <a:rPr lang="en" sz="3000"/>
              <a:t>💢</a:t>
            </a:r>
            <a:r>
              <a:rPr lang="en" sz="3000">
                <a:solidFill>
                  <a:schemeClr val="dk1"/>
                </a:solidFill>
              </a:rPr>
              <a:t>💙</a:t>
            </a:r>
            <a:r>
              <a:rPr lang="en" sz="3000"/>
              <a:t>👌</a:t>
            </a:r>
            <a:r>
              <a:rPr lang="en" sz="3000">
                <a:solidFill>
                  <a:schemeClr val="dk1"/>
                </a:solidFill>
              </a:rPr>
              <a:t>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</a:t>
            </a:r>
            <a:r>
              <a:rPr lang="en" sz="3000"/>
              <a:t>😓</a:t>
            </a:r>
            <a:r>
              <a:rPr lang="en" sz="3000">
                <a:solidFill>
                  <a:schemeClr val="dk1"/>
                </a:solidFill>
              </a:rPr>
              <a:t>💀💢💚💥•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💚</a:t>
            </a:r>
            <a:r>
              <a:rPr lang="en" sz="3000">
                <a:solidFill>
                  <a:schemeClr val="dk1"/>
                </a:solidFill>
              </a:rPr>
              <a:t>😡</a:t>
            </a:r>
            <a:r>
              <a:rPr lang="en" sz="3000"/>
              <a:t>🙌</a:t>
            </a:r>
            <a:r>
              <a:rPr lang="en" sz="3000">
                <a:solidFill>
                  <a:schemeClr val="dk1"/>
                </a:solidFill>
              </a:rPr>
              <a:t>👮💋•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💚💧</a:t>
            </a:r>
            <a:r>
              <a:rPr lang="en" sz="3000"/>
              <a:t>💜</a:t>
            </a:r>
            <a:r>
              <a:rPr lang="en" sz="3000">
                <a:solidFill>
                  <a:schemeClr val="dk1"/>
                </a:solidFill>
              </a:rPr>
              <a:t>💋</a:t>
            </a:r>
            <a:r>
              <a:rPr lang="en" sz="3000">
                <a:solidFill>
                  <a:schemeClr val="dk1"/>
                </a:solidFill>
                <a:highlight>
                  <a:srgbClr val="CCCCCC"/>
                </a:highlight>
              </a:rPr>
              <a:t>💛😺•</a:t>
            </a:r>
            <a:endParaRPr sz="3000">
              <a:highlight>
                <a:srgbClr val="CCCCCC"/>
              </a:highlight>
            </a:endParaRPr>
          </a:p>
        </p:txBody>
      </p:sp>
      <p:sp>
        <p:nvSpPr>
          <p:cNvPr id="530" name="Google Shape;530;p43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43"/>
          <p:cNvSpPr txBox="1"/>
          <p:nvPr/>
        </p:nvSpPr>
        <p:spPr>
          <a:xfrm>
            <a:off x="5215525" y="170550"/>
            <a:ext cx="3547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💙👻👮💋💛😺•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4"/>
          <p:cNvSpPr txBox="1"/>
          <p:nvPr/>
        </p:nvSpPr>
        <p:spPr>
          <a:xfrm>
            <a:off x="5103625" y="6219550"/>
            <a:ext cx="58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44"/>
          <p:cNvSpPr txBox="1"/>
          <p:nvPr/>
        </p:nvSpPr>
        <p:spPr>
          <a:xfrm>
            <a:off x="1266000" y="2248500"/>
            <a:ext cx="3547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💙👻👮💋💛😺•</a:t>
            </a:r>
            <a:endParaRPr sz="3000">
              <a:solidFill>
                <a:schemeClr val="dk1"/>
              </a:solidFill>
            </a:endParaRPr>
          </a:p>
        </p:txBody>
      </p:sp>
      <p:pic>
        <p:nvPicPr>
          <p:cNvPr id="538" name="Google Shape;538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5600" y="274700"/>
            <a:ext cx="2493602" cy="4502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Hvordan adskiller chatbots sig fra hinanden?</a:t>
            </a:r>
            <a:endParaRPr/>
          </a:p>
        </p:txBody>
      </p:sp>
      <p:sp>
        <p:nvSpPr>
          <p:cNvPr id="544" name="Google Shape;544;p45"/>
          <p:cNvSpPr/>
          <p:nvPr/>
        </p:nvSpPr>
        <p:spPr>
          <a:xfrm>
            <a:off x="215851" y="1165463"/>
            <a:ext cx="4183488" cy="2214918"/>
          </a:xfrm>
          <a:prstGeom prst="irregularSeal1">
            <a:avLst/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træningsproces</a:t>
            </a:r>
            <a:endParaRPr sz="2400"/>
          </a:p>
        </p:txBody>
      </p:sp>
      <p:sp>
        <p:nvSpPr>
          <p:cNvPr id="545" name="Google Shape;545;p45"/>
          <p:cNvSpPr/>
          <p:nvPr/>
        </p:nvSpPr>
        <p:spPr>
          <a:xfrm>
            <a:off x="4715875" y="1194250"/>
            <a:ext cx="4183488" cy="2157354"/>
          </a:xfrm>
          <a:prstGeom prst="irregularSeal2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datakilder</a:t>
            </a:r>
            <a:endParaRPr sz="2400"/>
          </a:p>
        </p:txBody>
      </p:sp>
      <p:sp>
        <p:nvSpPr>
          <p:cNvPr id="546" name="Google Shape;546;p45"/>
          <p:cNvSpPr/>
          <p:nvPr/>
        </p:nvSpPr>
        <p:spPr>
          <a:xfrm>
            <a:off x="251800" y="3351600"/>
            <a:ext cx="4147500" cy="1605300"/>
          </a:xfrm>
          <a:prstGeom prst="horizontalScroll">
            <a:avLst>
              <a:gd fmla="val 12500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statistisk analyse</a:t>
            </a:r>
            <a:endParaRPr sz="2400"/>
          </a:p>
        </p:txBody>
      </p:sp>
      <p:sp>
        <p:nvSpPr>
          <p:cNvPr id="547" name="Google Shape;547;p45"/>
          <p:cNvSpPr/>
          <p:nvPr/>
        </p:nvSpPr>
        <p:spPr>
          <a:xfrm>
            <a:off x="4715875" y="3380375"/>
            <a:ext cx="4116300" cy="1634100"/>
          </a:xfrm>
          <a:prstGeom prst="doubleWave">
            <a:avLst>
              <a:gd fmla="val 6250" name="adj1"/>
              <a:gd fmla="val 0" name="adj2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ekstra information i modellen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46"/>
          <p:cNvSpPr txBox="1"/>
          <p:nvPr>
            <p:ph type="title"/>
          </p:nvPr>
        </p:nvSpPr>
        <p:spPr>
          <a:xfrm>
            <a:off x="311700" y="445025"/>
            <a:ext cx="426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Potentiel</a:t>
            </a:r>
            <a:endParaRPr/>
          </a:p>
        </p:txBody>
      </p:sp>
      <p:sp>
        <p:nvSpPr>
          <p:cNvPr id="553" name="Google Shape;553;p46"/>
          <p:cNvSpPr txBox="1"/>
          <p:nvPr>
            <p:ph idx="1" type="body"/>
          </p:nvPr>
        </p:nvSpPr>
        <p:spPr>
          <a:xfrm>
            <a:off x="311700" y="1152475"/>
            <a:ext cx="4260300" cy="21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Fantastisk værktøj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Kraftig informationskilde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Kan anvendes ifm nogle psykologiske/psykiatriske tilstand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Ensomhed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Demens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…</a:t>
            </a:r>
            <a:endParaRPr/>
          </a:p>
        </p:txBody>
      </p:sp>
      <p:sp>
        <p:nvSpPr>
          <p:cNvPr id="554" name="Google Shape;554;p46"/>
          <p:cNvSpPr txBox="1"/>
          <p:nvPr>
            <p:ph type="title"/>
          </p:nvPr>
        </p:nvSpPr>
        <p:spPr>
          <a:xfrm>
            <a:off x="4572000" y="445025"/>
            <a:ext cx="426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Risici</a:t>
            </a:r>
            <a:endParaRPr/>
          </a:p>
        </p:txBody>
      </p:sp>
      <p:sp>
        <p:nvSpPr>
          <p:cNvPr id="555" name="Google Shape;555;p46"/>
          <p:cNvSpPr txBox="1"/>
          <p:nvPr>
            <p:ph idx="1" type="body"/>
          </p:nvPr>
        </p:nvSpPr>
        <p:spPr>
          <a:xfrm>
            <a:off x="4572000" y="1152475"/>
            <a:ext cx="4260300" cy="15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Falsk information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Projektion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Følelsesmæssig forbindelse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Afhængighed</a:t>
            </a:r>
            <a:endParaRPr/>
          </a:p>
        </p:txBody>
      </p:sp>
      <p:sp>
        <p:nvSpPr>
          <p:cNvPr id="556" name="Google Shape;556;p46"/>
          <p:cNvSpPr txBox="1"/>
          <p:nvPr/>
        </p:nvSpPr>
        <p:spPr>
          <a:xfrm>
            <a:off x="1528513" y="3345475"/>
            <a:ext cx="1935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600">
                <a:solidFill>
                  <a:schemeClr val="dk2"/>
                </a:solidFill>
              </a:rPr>
              <a:t>✅</a:t>
            </a:r>
            <a:endParaRPr sz="9600"/>
          </a:p>
        </p:txBody>
      </p:sp>
      <p:sp>
        <p:nvSpPr>
          <p:cNvPr id="557" name="Google Shape;557;p46"/>
          <p:cNvSpPr txBox="1"/>
          <p:nvPr/>
        </p:nvSpPr>
        <p:spPr>
          <a:xfrm>
            <a:off x="5824188" y="3345475"/>
            <a:ext cx="1791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600">
                <a:solidFill>
                  <a:schemeClr val="dk2"/>
                </a:solidFill>
              </a:rPr>
              <a:t>❌</a:t>
            </a:r>
            <a:endParaRPr sz="9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47"/>
          <p:cNvSpPr txBox="1"/>
          <p:nvPr/>
        </p:nvSpPr>
        <p:spPr>
          <a:xfrm>
            <a:off x="0" y="1848300"/>
            <a:ext cx="91440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200"/>
              <a:t>Hvad er fremtiden?</a:t>
            </a:r>
            <a:endParaRPr sz="8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48"/>
          <p:cNvSpPr txBox="1"/>
          <p:nvPr/>
        </p:nvSpPr>
        <p:spPr>
          <a:xfrm>
            <a:off x="0" y="1740600"/>
            <a:ext cx="9144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Til sidst…</a:t>
            </a:r>
            <a:endParaRPr sz="96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49"/>
          <p:cNvSpPr/>
          <p:nvPr/>
        </p:nvSpPr>
        <p:spPr>
          <a:xfrm>
            <a:off x="323750" y="3115150"/>
            <a:ext cx="8520600" cy="14775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49"/>
          <p:cNvSpPr txBox="1"/>
          <p:nvPr/>
        </p:nvSpPr>
        <p:spPr>
          <a:xfrm>
            <a:off x="311700" y="3115150"/>
            <a:ext cx="85206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900"/>
              <a:t>“AI er hverken den fantaserede utopi</a:t>
            </a:r>
            <a:br>
              <a:rPr i="1" lang="en" sz="3900"/>
            </a:br>
            <a:r>
              <a:rPr i="1" lang="en" sz="3900"/>
              <a:t>	— eller den frygtede dystopi.”</a:t>
            </a:r>
            <a:endParaRPr i="1" sz="3900"/>
          </a:p>
        </p:txBody>
      </p:sp>
      <p:sp>
        <p:nvSpPr>
          <p:cNvPr id="574" name="Google Shape;574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for arbejdet med AI</a:t>
            </a:r>
            <a:endParaRPr/>
          </a:p>
        </p:txBody>
      </p:sp>
      <p:sp>
        <p:nvSpPr>
          <p:cNvPr id="575" name="Google Shape;575;p49"/>
          <p:cNvSpPr txBox="1"/>
          <p:nvPr>
            <p:ph idx="1" type="body"/>
          </p:nvPr>
        </p:nvSpPr>
        <p:spPr>
          <a:xfrm>
            <a:off x="1997550" y="1327688"/>
            <a:ext cx="5148900" cy="14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💡 </a:t>
            </a:r>
            <a:r>
              <a:rPr lang="en"/>
              <a:t>Uddeleger </a:t>
            </a:r>
            <a:r>
              <a:rPr i="1" lang="en"/>
              <a:t>arbejde</a:t>
            </a:r>
            <a:r>
              <a:rPr lang="en"/>
              <a:t> til AI, ikke </a:t>
            </a:r>
            <a:r>
              <a:rPr i="1" lang="en"/>
              <a:t>tankegang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💡 </a:t>
            </a:r>
            <a:r>
              <a:rPr lang="en"/>
              <a:t>Behandl AI som </a:t>
            </a:r>
            <a:r>
              <a:rPr i="1" lang="en"/>
              <a:t>assistent</a:t>
            </a:r>
            <a:r>
              <a:rPr lang="en"/>
              <a:t>, ikke som </a:t>
            </a:r>
            <a:r>
              <a:rPr i="1" lang="en"/>
              <a:t>vejleder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💡 </a:t>
            </a:r>
            <a:r>
              <a:rPr lang="en"/>
              <a:t>Stol ikke for meget på AI – brug sund fornuft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4294967295" type="body"/>
          </p:nvPr>
        </p:nvSpPr>
        <p:spPr>
          <a:xfrm>
            <a:off x="311700" y="1152475"/>
            <a:ext cx="8520600" cy="37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Mål</a:t>
            </a:r>
            <a:endParaRPr sz="2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 bygge maskiner, der kan opføre sig </a:t>
            </a:r>
            <a:r>
              <a:rPr b="1" lang="en"/>
              <a:t>rationelt</a:t>
            </a:r>
            <a:r>
              <a:rPr lang="en"/>
              <a:t> i forskellige situationer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Succeskriterier</a:t>
            </a:r>
            <a:endParaRPr sz="2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agere som menneske (Turing-test)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tænke som menneske (kognitiv modellering)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tænk rationelt (tankeregler)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ager rationelt (rationel agent)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(Relaterede spørgsmål: hvad med mennesker?)</a:t>
            </a:r>
            <a:endParaRPr sz="2400"/>
          </a:p>
        </p:txBody>
      </p:sp>
      <p:sp>
        <p:nvSpPr>
          <p:cNvPr id="73" name="Google Shape;73;p16"/>
          <p:cNvSpPr txBox="1"/>
          <p:nvPr>
            <p:ph idx="4294967295" type="body"/>
          </p:nvPr>
        </p:nvSpPr>
        <p:spPr>
          <a:xfrm>
            <a:off x="311700" y="1152475"/>
            <a:ext cx="8520600" cy="37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Mål</a:t>
            </a:r>
            <a:endParaRPr sz="2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 bygge maskiner, der kan opføre sig </a:t>
            </a:r>
            <a:r>
              <a:rPr b="1" lang="en"/>
              <a:t>rationelt</a:t>
            </a:r>
            <a:r>
              <a:rPr lang="en"/>
              <a:t> i forskellige situationer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Succeskriterier</a:t>
            </a:r>
            <a:endParaRPr sz="2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agere som menneske (Turing-test)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tænke som menneske (kognitiv modellering)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tænk rationelt (tankeregler)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ager rationelt (rationel agent)</a:t>
            </a:r>
            <a:endParaRPr sz="2400"/>
          </a:p>
        </p:txBody>
      </p:sp>
      <p:sp>
        <p:nvSpPr>
          <p:cNvPr id="74" name="Google Shape;74;p16"/>
          <p:cNvSpPr txBox="1"/>
          <p:nvPr>
            <p:ph idx="4294967295" type="body"/>
          </p:nvPr>
        </p:nvSpPr>
        <p:spPr>
          <a:xfrm>
            <a:off x="311700" y="1152475"/>
            <a:ext cx="8520600" cy="37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Mål</a:t>
            </a:r>
            <a:endParaRPr sz="2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 bygge maskiner, der kan opføre sig </a:t>
            </a:r>
            <a:r>
              <a:rPr b="1" lang="en"/>
              <a:t>rationelt</a:t>
            </a:r>
            <a:r>
              <a:rPr lang="en"/>
              <a:t> i forskellige situationer</a:t>
            </a:r>
            <a:endParaRPr sz="2400"/>
          </a:p>
        </p:txBody>
      </p:sp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 på AI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Forskellige tilgange</a:t>
            </a:r>
            <a:endParaRPr/>
          </a:p>
        </p:txBody>
      </p:sp>
      <p:sp>
        <p:nvSpPr>
          <p:cNvPr id="81" name="Google Shape;81;p17"/>
          <p:cNvSpPr/>
          <p:nvPr/>
        </p:nvSpPr>
        <p:spPr>
          <a:xfrm>
            <a:off x="311700" y="1017725"/>
            <a:ext cx="4093500" cy="2503500"/>
          </a:xfrm>
          <a:prstGeom prst="ellipse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Symbolsk AI</a:t>
            </a:r>
            <a:br>
              <a:rPr lang="en" sz="3200"/>
            </a:br>
            <a:r>
              <a:rPr lang="en" sz="3200"/>
              <a:t>(tænker)</a:t>
            </a:r>
            <a:endParaRPr sz="3200"/>
          </a:p>
        </p:txBody>
      </p:sp>
      <p:sp>
        <p:nvSpPr>
          <p:cNvPr id="82" name="Google Shape;82;p17"/>
          <p:cNvSpPr/>
          <p:nvPr/>
        </p:nvSpPr>
        <p:spPr>
          <a:xfrm>
            <a:off x="4738800" y="1017725"/>
            <a:ext cx="4093500" cy="2503500"/>
          </a:xfrm>
          <a:prstGeom prst="ellipse">
            <a:avLst/>
          </a:pr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Datadrevet AI</a:t>
            </a:r>
            <a:br>
              <a:rPr lang="en" sz="3200"/>
            </a:br>
            <a:r>
              <a:rPr lang="en" sz="3200"/>
              <a:t>(lærer)</a:t>
            </a:r>
            <a:endParaRPr sz="3200"/>
          </a:p>
        </p:txBody>
      </p:sp>
      <p:sp>
        <p:nvSpPr>
          <p:cNvPr id="83" name="Google Shape;83;p17"/>
          <p:cNvSpPr txBox="1"/>
          <p:nvPr/>
        </p:nvSpPr>
        <p:spPr>
          <a:xfrm>
            <a:off x="838050" y="3674700"/>
            <a:ext cx="30408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Expertsystemer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Viden repræsenteres eksplicit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Forståelige, troværdige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Kan forbedres når fejl sker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Komplicerede, langsomme</a:t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5338350" y="3674700"/>
            <a:ext cx="2894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Black-box systemer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Viden repræsenteres implicit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Mystiske, uforklarlige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Ups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Nemmere, hurtige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4738800" y="1017725"/>
            <a:ext cx="4093500" cy="2503500"/>
          </a:xfrm>
          <a:prstGeom prst="ellipse">
            <a:avLst/>
          </a:pr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Datadrevet AI</a:t>
            </a:r>
            <a:br>
              <a:rPr lang="en" sz="3200"/>
            </a:br>
            <a:r>
              <a:rPr lang="en" sz="3200"/>
              <a:t>(lærer)</a:t>
            </a:r>
            <a:endParaRPr sz="3200"/>
          </a:p>
        </p:txBody>
      </p:sp>
      <p:sp>
        <p:nvSpPr>
          <p:cNvPr id="90" name="Google Shape;90;p18"/>
          <p:cNvSpPr txBox="1"/>
          <p:nvPr/>
        </p:nvSpPr>
        <p:spPr>
          <a:xfrm>
            <a:off x="512775" y="786300"/>
            <a:ext cx="39585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Maskinlæring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teori bag, hvordan programmer lærer fra data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— og teknikken bag bl.a. chatbots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Forskellige varianter: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</a:t>
            </a:r>
            <a:r>
              <a:rPr lang="en"/>
              <a:t>robabilistiske modeller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</a:t>
            </a:r>
            <a:r>
              <a:rPr lang="en"/>
              <a:t>eep learning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supervised/unsupervised learning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</a:t>
            </a:r>
            <a:r>
              <a:rPr lang="en"/>
              <a:t>einforcement learning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…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Forskellige modeller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bayesianske netværk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</a:t>
            </a:r>
            <a:r>
              <a:rPr lang="en"/>
              <a:t>eurale netværk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…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/>
        </p:nvSpPr>
        <p:spPr>
          <a:xfrm>
            <a:off x="843000" y="1740600"/>
            <a:ext cx="7458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ML challenge</a:t>
            </a:r>
            <a:endParaRPr sz="9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Problemstilling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Forskellige former kommer ind i et rum, og skal ud igennem en af to døre.</a:t>
            </a:r>
            <a:br>
              <a:rPr lang="en"/>
            </a:br>
            <a:r>
              <a:rPr lang="en"/>
              <a:t>Hvad er reglen for, hvilken dør de vælger?</a:t>
            </a:r>
            <a:endParaRPr/>
          </a:p>
        </p:txBody>
      </p:sp>
      <p:grpSp>
        <p:nvGrpSpPr>
          <p:cNvPr id="102" name="Google Shape;102;p20"/>
          <p:cNvGrpSpPr/>
          <p:nvPr/>
        </p:nvGrpSpPr>
        <p:grpSpPr>
          <a:xfrm>
            <a:off x="3058050" y="2300700"/>
            <a:ext cx="3027900" cy="1640400"/>
            <a:chOff x="3118775" y="2280450"/>
            <a:chExt cx="3027900" cy="1640400"/>
          </a:xfrm>
        </p:grpSpPr>
        <p:cxnSp>
          <p:nvCxnSpPr>
            <p:cNvPr id="103" name="Google Shape;103;p20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20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05" name="Google Shape;105;p20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06" name="Google Shape;106;p20"/>
          <p:cNvSpPr txBox="1"/>
          <p:nvPr/>
        </p:nvSpPr>
        <p:spPr>
          <a:xfrm>
            <a:off x="1701225" y="2289750"/>
            <a:ext cx="891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?</a:t>
            </a:r>
            <a:endParaRPr sz="9600"/>
          </a:p>
        </p:txBody>
      </p:sp>
      <p:grpSp>
        <p:nvGrpSpPr>
          <p:cNvPr id="107" name="Google Shape;107;p20"/>
          <p:cNvGrpSpPr/>
          <p:nvPr/>
        </p:nvGrpSpPr>
        <p:grpSpPr>
          <a:xfrm>
            <a:off x="6248375" y="3373825"/>
            <a:ext cx="830400" cy="1093800"/>
            <a:chOff x="6318775" y="1865250"/>
            <a:chExt cx="830400" cy="1093800"/>
          </a:xfrm>
        </p:grpSpPr>
        <p:sp>
          <p:nvSpPr>
            <p:cNvPr id="108" name="Google Shape;108;p20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20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0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0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112" name="Google Shape;112;p20"/>
          <p:cNvGrpSpPr/>
          <p:nvPr/>
        </p:nvGrpSpPr>
        <p:grpSpPr>
          <a:xfrm>
            <a:off x="6248375" y="1790625"/>
            <a:ext cx="830400" cy="1093800"/>
            <a:chOff x="6318775" y="1865250"/>
            <a:chExt cx="830400" cy="1093800"/>
          </a:xfrm>
        </p:grpSpPr>
        <p:sp>
          <p:nvSpPr>
            <p:cNvPr id="113" name="Google Shape;113;p20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0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20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20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121;p21"/>
          <p:cNvGrpSpPr/>
          <p:nvPr/>
        </p:nvGrpSpPr>
        <p:grpSpPr>
          <a:xfrm>
            <a:off x="2369475" y="1763575"/>
            <a:ext cx="3027900" cy="1640400"/>
            <a:chOff x="3118775" y="2280450"/>
            <a:chExt cx="3027900" cy="1640400"/>
          </a:xfrm>
        </p:grpSpPr>
        <p:cxnSp>
          <p:nvCxnSpPr>
            <p:cNvPr id="122" name="Google Shape;122;p21"/>
            <p:cNvCxnSpPr/>
            <p:nvPr/>
          </p:nvCxnSpPr>
          <p:spPr>
            <a:xfrm>
              <a:off x="3118775" y="3100650"/>
              <a:ext cx="20760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21"/>
            <p:cNvCxnSpPr/>
            <p:nvPr/>
          </p:nvCxnSpPr>
          <p:spPr>
            <a:xfrm flipH="1" rot="10800000">
              <a:off x="5194775" y="22804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24" name="Google Shape;124;p21"/>
            <p:cNvCxnSpPr/>
            <p:nvPr/>
          </p:nvCxnSpPr>
          <p:spPr>
            <a:xfrm>
              <a:off x="5194775" y="3100650"/>
              <a:ext cx="951900" cy="8202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25" name="Google Shape;125;p21"/>
          <p:cNvGrpSpPr/>
          <p:nvPr/>
        </p:nvGrpSpPr>
        <p:grpSpPr>
          <a:xfrm>
            <a:off x="5559800" y="2836700"/>
            <a:ext cx="830400" cy="1093800"/>
            <a:chOff x="6318775" y="1865250"/>
            <a:chExt cx="830400" cy="1093800"/>
          </a:xfrm>
        </p:grpSpPr>
        <p:sp>
          <p:nvSpPr>
            <p:cNvPr id="126" name="Google Shape;126;p21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1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1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21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2</a:t>
              </a:r>
              <a:endParaRPr sz="2400"/>
            </a:p>
          </p:txBody>
        </p:sp>
      </p:grpSp>
      <p:grpSp>
        <p:nvGrpSpPr>
          <p:cNvPr id="130" name="Google Shape;130;p21"/>
          <p:cNvGrpSpPr/>
          <p:nvPr/>
        </p:nvGrpSpPr>
        <p:grpSpPr>
          <a:xfrm>
            <a:off x="5559800" y="1253500"/>
            <a:ext cx="830400" cy="1093800"/>
            <a:chOff x="6318775" y="1865250"/>
            <a:chExt cx="830400" cy="1093800"/>
          </a:xfrm>
        </p:grpSpPr>
        <p:sp>
          <p:nvSpPr>
            <p:cNvPr id="131" name="Google Shape;131;p21"/>
            <p:cNvSpPr/>
            <p:nvPr/>
          </p:nvSpPr>
          <p:spPr>
            <a:xfrm>
              <a:off x="6318775" y="1865250"/>
              <a:ext cx="830400" cy="1093800"/>
            </a:xfrm>
            <a:prstGeom prst="rect">
              <a:avLst/>
            </a:prstGeom>
            <a:solidFill>
              <a:srgbClr val="7F6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21"/>
            <p:cNvSpPr/>
            <p:nvPr/>
          </p:nvSpPr>
          <p:spPr>
            <a:xfrm>
              <a:off x="6440300" y="1996900"/>
              <a:ext cx="587400" cy="8202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21"/>
            <p:cNvSpPr/>
            <p:nvPr/>
          </p:nvSpPr>
          <p:spPr>
            <a:xfrm>
              <a:off x="6923925" y="2371650"/>
              <a:ext cx="81000" cy="8100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21"/>
            <p:cNvSpPr txBox="1"/>
            <p:nvPr/>
          </p:nvSpPr>
          <p:spPr>
            <a:xfrm>
              <a:off x="6551775" y="2135100"/>
              <a:ext cx="364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1</a:t>
              </a:r>
              <a:endParaRPr sz="24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